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77" r:id="rId6"/>
    <p:sldId id="260" r:id="rId7"/>
    <p:sldId id="265" r:id="rId8"/>
    <p:sldId id="266" r:id="rId9"/>
    <p:sldId id="267" r:id="rId10"/>
    <p:sldId id="268" r:id="rId11"/>
    <p:sldId id="282" r:id="rId12"/>
    <p:sldId id="283" r:id="rId13"/>
    <p:sldId id="284" r:id="rId14"/>
    <p:sldId id="281" r:id="rId15"/>
    <p:sldId id="261" r:id="rId16"/>
    <p:sldId id="269" r:id="rId17"/>
    <p:sldId id="285" r:id="rId18"/>
    <p:sldId id="286" r:id="rId19"/>
    <p:sldId id="270" r:id="rId20"/>
    <p:sldId id="271" r:id="rId21"/>
    <p:sldId id="272" r:id="rId22"/>
    <p:sldId id="287" r:id="rId23"/>
    <p:sldId id="274" r:id="rId24"/>
    <p:sldId id="278" r:id="rId25"/>
    <p:sldId id="279" r:id="rId26"/>
    <p:sldId id="273" r:id="rId27"/>
    <p:sldId id="288" r:id="rId28"/>
    <p:sldId id="28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B19690-4BD1-4E47-8C32-63F27A5B3084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991F94-EC4C-4157-8140-E708331A6C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Service Level Agreements:</a:t>
            </a:r>
            <a:br>
              <a:rPr lang="en-US" sz="3200" b="1" dirty="0" smtClean="0"/>
            </a:br>
            <a:r>
              <a:rPr lang="en-US" sz="2700" b="1" dirty="0" smtClean="0"/>
              <a:t>Evaluating and Negotiating Law School Technology SLAs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Ramsey Donnell</a:t>
            </a:r>
          </a:p>
          <a:p>
            <a:r>
              <a:rPr lang="en-US" sz="2000" dirty="0" smtClean="0"/>
              <a:t>Assoc. Director for Access &amp; Organization</a:t>
            </a:r>
          </a:p>
          <a:p>
            <a:r>
              <a:rPr lang="en-US" sz="2000" dirty="0" smtClean="0"/>
              <a:t>The John Marshall Law 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6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Services &amp; Metrics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Availability of system/service</a:t>
            </a:r>
          </a:p>
          <a:p>
            <a:pPr lvl="1"/>
            <a:r>
              <a:rPr lang="en-US" sz="3600" dirty="0" smtClean="0"/>
              <a:t>Metric—uptime</a:t>
            </a:r>
          </a:p>
          <a:p>
            <a:pPr lvl="2"/>
            <a:r>
              <a:rPr lang="en-US" sz="3600" dirty="0" smtClean="0"/>
              <a:t>E.g., 99.9</a:t>
            </a:r>
            <a:r>
              <a:rPr lang="en-US" sz="3600" dirty="0"/>
              <a:t>% </a:t>
            </a:r>
            <a:r>
              <a:rPr lang="en-US" sz="3600" dirty="0" smtClean="0"/>
              <a:t>over 365 days, 24/7</a:t>
            </a:r>
          </a:p>
        </p:txBody>
      </p:sp>
    </p:spTree>
    <p:extLst>
      <p:ext uri="{BB962C8B-B14F-4D97-AF65-F5344CB8AC3E}">
        <p14:creationId xmlns:p14="http://schemas.microsoft.com/office/powerpoint/2010/main" val="297882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Availability, cont’d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/>
              <a:t>Exclusions </a:t>
            </a:r>
            <a:r>
              <a:rPr lang="en-US" sz="3600" dirty="0"/>
              <a:t>from calculation</a:t>
            </a:r>
          </a:p>
          <a:p>
            <a:pPr lvl="3"/>
            <a:r>
              <a:rPr lang="en-US" sz="3600" dirty="0"/>
              <a:t>Scheduled </a:t>
            </a:r>
            <a:r>
              <a:rPr lang="en-US" sz="3600" dirty="0" smtClean="0"/>
              <a:t>maintenance</a:t>
            </a:r>
          </a:p>
          <a:p>
            <a:pPr lvl="4"/>
            <a:r>
              <a:rPr lang="en-US" sz="3600" dirty="0" smtClean="0"/>
              <a:t>Hours per month?</a:t>
            </a:r>
          </a:p>
          <a:p>
            <a:pPr lvl="4"/>
            <a:r>
              <a:rPr lang="en-US" sz="3600" dirty="0" smtClean="0"/>
              <a:t>Advance notice?</a:t>
            </a:r>
          </a:p>
          <a:p>
            <a:pPr lvl="4"/>
            <a:r>
              <a:rPr lang="en-US" sz="3600" dirty="0" smtClean="0"/>
              <a:t>Limitations?</a:t>
            </a:r>
            <a:endParaRPr lang="en-US" sz="3600" dirty="0"/>
          </a:p>
          <a:p>
            <a:pPr lvl="2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310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Availability, cont’d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/>
              <a:t>Exclusions </a:t>
            </a:r>
            <a:r>
              <a:rPr lang="en-US" sz="3600" dirty="0"/>
              <a:t>from calculation</a:t>
            </a:r>
          </a:p>
          <a:p>
            <a:pPr lvl="3"/>
            <a:r>
              <a:rPr lang="en-US" sz="3600" dirty="0"/>
              <a:t>Emergency maintenance/unplanned downtime</a:t>
            </a:r>
          </a:p>
          <a:p>
            <a:pPr lvl="4"/>
            <a:r>
              <a:rPr lang="en-US" sz="3600" dirty="0" smtClean="0"/>
              <a:t>Plan to minimize unplanned downtime?</a:t>
            </a:r>
            <a:endParaRPr lang="en-US" sz="3600" dirty="0"/>
          </a:p>
          <a:p>
            <a:pPr lvl="2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477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Availability, cont’d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/>
              <a:t>Exclusions </a:t>
            </a:r>
            <a:r>
              <a:rPr lang="en-US" sz="3600" dirty="0"/>
              <a:t>from calculation</a:t>
            </a:r>
          </a:p>
          <a:p>
            <a:pPr lvl="3"/>
            <a:r>
              <a:rPr lang="en-US" sz="3600" dirty="0"/>
              <a:t>Force majeure</a:t>
            </a:r>
          </a:p>
          <a:p>
            <a:pPr lvl="4"/>
            <a:r>
              <a:rPr lang="en-US" sz="3600" dirty="0" smtClean="0"/>
              <a:t>Acts of god, war, natural disaster…</a:t>
            </a:r>
          </a:p>
          <a:p>
            <a:pPr lvl="4"/>
            <a:r>
              <a:rPr lang="en-US" sz="3600" dirty="0" smtClean="0"/>
              <a:t>Overbroad?</a:t>
            </a:r>
          </a:p>
          <a:p>
            <a:pPr lvl="4"/>
            <a:r>
              <a:rPr lang="en-US" sz="3600" dirty="0" smtClean="0"/>
              <a:t>Mitigation?</a:t>
            </a:r>
          </a:p>
        </p:txBody>
      </p:sp>
    </p:spTree>
    <p:extLst>
      <p:ext uri="{BB962C8B-B14F-4D97-AF65-F5344CB8AC3E}">
        <p14:creationId xmlns:p14="http://schemas.microsoft.com/office/powerpoint/2010/main" val="3087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Force </a:t>
            </a:r>
            <a:r>
              <a:rPr lang="en-US" sz="4400" dirty="0" smtClean="0"/>
              <a:t>majeure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“Provider </a:t>
            </a:r>
            <a:r>
              <a:rPr lang="en-US" sz="2800" dirty="0"/>
              <a:t>shall not be liable to </a:t>
            </a:r>
            <a:r>
              <a:rPr lang="en-US" sz="2800" dirty="0" smtClean="0"/>
              <a:t>Customer </a:t>
            </a:r>
            <a:r>
              <a:rPr lang="en-US" sz="2800" dirty="0"/>
              <a:t>for any failure or delay caused by events beyond </a:t>
            </a:r>
            <a:r>
              <a:rPr lang="en-US" sz="2800" dirty="0" smtClean="0"/>
              <a:t>Provider’s </a:t>
            </a:r>
            <a:r>
              <a:rPr lang="en-US" sz="2800" dirty="0"/>
              <a:t>control, including, but not limited to, </a:t>
            </a:r>
            <a:r>
              <a:rPr lang="en-US" sz="2800" dirty="0" smtClean="0"/>
              <a:t>Customer’s </a:t>
            </a:r>
            <a:r>
              <a:rPr lang="en-US" sz="2800" dirty="0"/>
              <a:t>failure to furnish necessary information, sabotage, </a:t>
            </a:r>
            <a:r>
              <a:rPr lang="en-US" sz="2800" u="sng" dirty="0"/>
              <a:t>failure or delays in transportation, communication or utilities</a:t>
            </a:r>
            <a:r>
              <a:rPr lang="en-US" sz="2800" dirty="0"/>
              <a:t>, </a:t>
            </a:r>
            <a:r>
              <a:rPr lang="en-US" sz="2800" u="sng" dirty="0"/>
              <a:t>failures or substitutions of equipment</a:t>
            </a:r>
            <a:r>
              <a:rPr lang="en-US" sz="2800" dirty="0"/>
              <a:t>, labor disputes, accidents, shortages of labor, fuel, raw materials or equipment, or </a:t>
            </a:r>
            <a:r>
              <a:rPr lang="en-US" sz="2800" u="sng" dirty="0"/>
              <a:t>other technical failures</a:t>
            </a:r>
            <a:r>
              <a:rPr lang="en-US" sz="2800" dirty="0" smtClean="0"/>
              <a:t>.” </a:t>
            </a:r>
            <a:endParaRPr lang="en-US" sz="28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054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Calculating Service Availability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𝐴𝑉</m:t>
                      </m:r>
                      <m:r>
                        <a:rPr lang="en-US" sz="2400" b="0" i="1" smtClean="0">
                          <a:latin typeface="Cambria Math"/>
                        </a:rPr>
                        <m:t>=100(1−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𝑇𝑜𝑡𝑎𝑙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𝐷𝑇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𝑃𝑒𝑟𝑚𝑖𝑡𝑡𝑒𝑑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𝐷𝑇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𝑠𝑒𝑟𝑣𝑖𝑐𝑒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𝑡𝑖𝑚𝑒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𝑃𝑒𝑟𝑚𝑖𝑡𝑡𝑒𝑑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𝐷𝑇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56579"/>
              </p:ext>
            </p:extLst>
          </p:nvPr>
        </p:nvGraphicFramePr>
        <p:xfrm>
          <a:off x="609600" y="3276600"/>
          <a:ext cx="8001000" cy="271937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68824"/>
                <a:gridCol w="6432176"/>
              </a:tblGrid>
              <a:tr h="5334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Availability of service/system in a given month (percentage)</a:t>
                      </a:r>
                      <a:endParaRPr lang="en-US" b="0" dirty="0"/>
                    </a:p>
                  </a:txBody>
                  <a:tcPr/>
                </a:tc>
              </a:tr>
              <a:tr h="78389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Minutes in a given calendar month for which service/system is not in operation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Permitted DT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Minutes of DT in a given month that is</a:t>
                      </a:r>
                      <a:r>
                        <a:rPr lang="en-US" sz="1800" baseline="0" dirty="0" smtClean="0"/>
                        <a:t> excluded from the calculation of AV (e.g., scheduled maintenance, DT due to force majeure)</a:t>
                      </a:r>
                      <a:endParaRPr lang="en-US" sz="180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service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number of minutes in the given calendar month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8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Services &amp; Metrics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System/service performance</a:t>
            </a:r>
          </a:p>
          <a:p>
            <a:pPr lvl="1"/>
            <a:r>
              <a:rPr lang="en-US" sz="3600" dirty="0" smtClean="0"/>
              <a:t>Metrics</a:t>
            </a:r>
          </a:p>
          <a:p>
            <a:pPr lvl="2"/>
            <a:r>
              <a:rPr lang="en-US" sz="3600" dirty="0" smtClean="0"/>
              <a:t>Response time</a:t>
            </a:r>
          </a:p>
          <a:p>
            <a:pPr lvl="3"/>
            <a:r>
              <a:rPr lang="en-US" sz="3600" dirty="0" smtClean="0"/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250363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Performance, cont’d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Metrics</a:t>
            </a:r>
          </a:p>
          <a:p>
            <a:pPr lvl="2"/>
            <a:r>
              <a:rPr lang="en-US" sz="3800" dirty="0"/>
              <a:t>Consistency</a:t>
            </a:r>
          </a:p>
          <a:p>
            <a:pPr lvl="3"/>
            <a:r>
              <a:rPr lang="en-US" sz="3600" dirty="0" smtClean="0"/>
              <a:t>Be wary of averages</a:t>
            </a:r>
          </a:p>
          <a:p>
            <a:pPr lvl="3"/>
            <a:r>
              <a:rPr lang="en-US" sz="3600" dirty="0" smtClean="0"/>
              <a:t>Jitter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58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Performance,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Metrics</a:t>
            </a:r>
          </a:p>
          <a:p>
            <a:pPr lvl="2"/>
            <a:r>
              <a:rPr lang="en-US" sz="3600" dirty="0"/>
              <a:t>Packet </a:t>
            </a:r>
            <a:r>
              <a:rPr lang="en-US" sz="3600" dirty="0" smtClean="0"/>
              <a:t>loss</a:t>
            </a:r>
          </a:p>
          <a:p>
            <a:pPr lvl="3"/>
            <a:r>
              <a:rPr lang="en-US" sz="3400" dirty="0" smtClean="0"/>
              <a:t>Different data transfers tolerate different packet loss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328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Provider assumptions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Assumptions underlying service levels</a:t>
            </a:r>
          </a:p>
          <a:p>
            <a:pPr lvl="1"/>
            <a:r>
              <a:rPr lang="en-US" sz="3600" dirty="0" smtClean="0"/>
              <a:t>If exceeded, no remedy under SLA</a:t>
            </a:r>
          </a:p>
          <a:p>
            <a:pPr lvl="1"/>
            <a:r>
              <a:rPr lang="en-US" sz="3600" dirty="0" smtClean="0"/>
              <a:t>Volume and transaction assumptions</a:t>
            </a:r>
          </a:p>
          <a:p>
            <a:pPr lvl="2"/>
            <a:r>
              <a:rPr lang="en-US" sz="3600" dirty="0" smtClean="0"/>
              <a:t>Orders per second</a:t>
            </a:r>
          </a:p>
          <a:p>
            <a:pPr lvl="2"/>
            <a:r>
              <a:rPr lang="en-US" sz="3600" dirty="0" smtClean="0"/>
              <a:t>System queries</a:t>
            </a:r>
          </a:p>
          <a:p>
            <a:pPr lvl="2"/>
            <a:r>
              <a:rPr lang="en-US" sz="3600" dirty="0" smtClean="0"/>
              <a:t>Data transfer</a:t>
            </a:r>
          </a:p>
          <a:p>
            <a:pPr lvl="1"/>
            <a:r>
              <a:rPr lang="en-US" sz="3600" dirty="0" smtClean="0"/>
              <a:t>Expansion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32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an SLA?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Service Level Agreement</a:t>
            </a:r>
          </a:p>
          <a:p>
            <a:pPr lvl="1"/>
            <a:r>
              <a:rPr lang="en-US" sz="3600" dirty="0"/>
              <a:t>Core component of many technology contracts</a:t>
            </a:r>
          </a:p>
          <a:p>
            <a:pPr lvl="2"/>
            <a:r>
              <a:rPr lang="en-US" sz="3600" dirty="0" smtClean="0"/>
              <a:t>Ancillary</a:t>
            </a:r>
          </a:p>
          <a:p>
            <a:pPr lvl="2"/>
            <a:r>
              <a:rPr lang="en-US" sz="3600" dirty="0" smtClean="0"/>
              <a:t>Sometimes </a:t>
            </a:r>
            <a:r>
              <a:rPr lang="en-US" sz="3600" dirty="0"/>
              <a:t>offered at added cost</a:t>
            </a:r>
          </a:p>
          <a:p>
            <a:pPr lvl="1"/>
            <a:r>
              <a:rPr lang="en-US" sz="3600" dirty="0" smtClean="0"/>
              <a:t>Promise by a vendor to meet a certain level of service</a:t>
            </a:r>
          </a:p>
        </p:txBody>
      </p:sp>
    </p:spTree>
    <p:extLst>
      <p:ext uri="{BB962C8B-B14F-4D97-AF65-F5344CB8AC3E}">
        <p14:creationId xmlns:p14="http://schemas.microsoft.com/office/powerpoint/2010/main" val="261400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Services &amp; Metrics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Technical support</a:t>
            </a:r>
          </a:p>
          <a:p>
            <a:pPr lvl="1"/>
            <a:r>
              <a:rPr lang="en-US" sz="3600" dirty="0" smtClean="0"/>
              <a:t>The system is down!</a:t>
            </a:r>
          </a:p>
          <a:p>
            <a:pPr lvl="1"/>
            <a:r>
              <a:rPr lang="en-US" sz="3600" dirty="0" smtClean="0"/>
              <a:t>Mechanism for reporting?</a:t>
            </a:r>
          </a:p>
          <a:p>
            <a:pPr lvl="2"/>
            <a:r>
              <a:rPr lang="en-US" sz="3600" dirty="0" smtClean="0"/>
              <a:t>Help desk—phone support</a:t>
            </a:r>
          </a:p>
          <a:p>
            <a:pPr lvl="2"/>
            <a:r>
              <a:rPr lang="en-US" sz="3600" dirty="0" smtClean="0"/>
              <a:t>Online ticketing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090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Technical support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Call support—quality measures</a:t>
            </a:r>
          </a:p>
          <a:p>
            <a:pPr lvl="1"/>
            <a:r>
              <a:rPr lang="en-US" sz="4000" dirty="0" smtClean="0"/>
              <a:t>English</a:t>
            </a:r>
          </a:p>
          <a:p>
            <a:pPr lvl="1"/>
            <a:r>
              <a:rPr lang="en-US" sz="4000" dirty="0" smtClean="0"/>
              <a:t>Max. hold times</a:t>
            </a:r>
          </a:p>
          <a:p>
            <a:pPr lvl="1"/>
            <a:r>
              <a:rPr lang="en-US" sz="4000" dirty="0" smtClean="0"/>
              <a:t>Live vs. automated system</a:t>
            </a:r>
          </a:p>
        </p:txBody>
      </p:sp>
    </p:spTree>
    <p:extLst>
      <p:ext uri="{BB962C8B-B14F-4D97-AF65-F5344CB8AC3E}">
        <p14:creationId xmlns:p14="http://schemas.microsoft.com/office/powerpoint/2010/main" val="21327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Technical support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Response time</a:t>
            </a:r>
          </a:p>
          <a:p>
            <a:r>
              <a:rPr lang="en-US" sz="4400" dirty="0" smtClean="0"/>
              <a:t>Time to resolution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65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Technical support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Response time</a:t>
            </a:r>
          </a:p>
          <a:p>
            <a:pPr lvl="1"/>
            <a:r>
              <a:rPr lang="en-US" sz="3600" dirty="0" smtClean="0"/>
              <a:t>Severity Levels</a:t>
            </a:r>
          </a:p>
          <a:p>
            <a:pPr lvl="2"/>
            <a:r>
              <a:rPr lang="en-US" sz="3600" dirty="0" smtClean="0"/>
              <a:t>Critical—faster response times</a:t>
            </a:r>
          </a:p>
          <a:p>
            <a:pPr lvl="2"/>
            <a:r>
              <a:rPr lang="en-US" sz="3600" dirty="0" smtClean="0"/>
              <a:t>How defined?</a:t>
            </a:r>
          </a:p>
          <a:p>
            <a:pPr lvl="2"/>
            <a:r>
              <a:rPr lang="en-US" sz="3600" dirty="0" smtClean="0"/>
              <a:t>Who assigns?</a:t>
            </a:r>
          </a:p>
        </p:txBody>
      </p:sp>
    </p:spTree>
    <p:extLst>
      <p:ext uri="{BB962C8B-B14F-4D97-AF65-F5344CB8AC3E}">
        <p14:creationId xmlns:p14="http://schemas.microsoft.com/office/powerpoint/2010/main" val="411235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Technical support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 to resolution/workaround</a:t>
            </a:r>
          </a:p>
          <a:p>
            <a:pPr lvl="1"/>
            <a:r>
              <a:rPr lang="en-US" sz="3600" dirty="0" smtClean="0"/>
              <a:t>When must work begin?</a:t>
            </a:r>
          </a:p>
          <a:p>
            <a:pPr lvl="1"/>
            <a:r>
              <a:rPr lang="en-US" sz="3600" dirty="0" smtClean="0"/>
              <a:t>What resources devoted?</a:t>
            </a:r>
          </a:p>
          <a:p>
            <a:pPr lvl="1"/>
            <a:r>
              <a:rPr lang="en-US" sz="3600" dirty="0" smtClean="0"/>
              <a:t>When will it be resolved?</a:t>
            </a:r>
          </a:p>
        </p:txBody>
      </p:sp>
    </p:spTree>
    <p:extLst>
      <p:ext uri="{BB962C8B-B14F-4D97-AF65-F5344CB8AC3E}">
        <p14:creationId xmlns:p14="http://schemas.microsoft.com/office/powerpoint/2010/main" val="168312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Sample severity levels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06224"/>
              </p:ext>
            </p:extLst>
          </p:nvPr>
        </p:nvGraphicFramePr>
        <p:xfrm>
          <a:off x="685800" y="1905000"/>
          <a:ext cx="7696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539240"/>
                <a:gridCol w="2693670"/>
                <a:gridCol w="1539240"/>
              </a:tblGrid>
              <a:tr h="5486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Severity Level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Response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Resources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Resolution</a:t>
                      </a:r>
                      <a:endParaRPr lang="en-US" sz="2000" dirty="0"/>
                    </a:p>
                  </a:txBody>
                  <a:tcPr/>
                </a:tc>
              </a:tr>
              <a:tr h="12449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Severity 1 – service unusable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 minutes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Immediate</a:t>
                      </a:r>
                      <a:r>
                        <a:rPr lang="en-US" sz="2000" baseline="0" dirty="0" smtClean="0"/>
                        <a:t> assignment of dedicated technician, continuous effort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hours or less</a:t>
                      </a:r>
                      <a:endParaRPr lang="en-US" sz="2000" dirty="0"/>
                    </a:p>
                  </a:txBody>
                  <a:tcPr/>
                </a:tc>
              </a:tr>
              <a:tr h="12449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Severity 2 – portion</a:t>
                      </a:r>
                      <a:r>
                        <a:rPr lang="en-US" sz="2000" baseline="0" dirty="0" smtClean="0"/>
                        <a:t> of service unusable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hours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Reasonable</a:t>
                      </a:r>
                      <a:r>
                        <a:rPr lang="en-US" sz="2000" baseline="0" dirty="0" smtClean="0"/>
                        <a:t> personnel and effort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hours or less</a:t>
                      </a:r>
                      <a:endParaRPr lang="en-US" sz="2000" dirty="0"/>
                    </a:p>
                  </a:txBody>
                  <a:tcPr/>
                </a:tc>
              </a:tr>
              <a:tr h="9999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Severity 3 – minor errors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hours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 needed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 mutually agreed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Remedy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Certainty + immediacy</a:t>
            </a:r>
            <a:r>
              <a:rPr lang="en-US" sz="4400" dirty="0">
                <a:sym typeface="Wingdings" pitchFamily="2" charset="2"/>
              </a:rPr>
              <a:t> </a:t>
            </a:r>
            <a:r>
              <a:rPr lang="en-US" sz="4400" dirty="0" smtClean="0">
                <a:sym typeface="Wingdings" pitchFamily="2" charset="2"/>
              </a:rPr>
              <a:t>= Incentive</a:t>
            </a:r>
          </a:p>
        </p:txBody>
      </p:sp>
    </p:spTree>
    <p:extLst>
      <p:ext uri="{BB962C8B-B14F-4D97-AF65-F5344CB8AC3E}">
        <p14:creationId xmlns:p14="http://schemas.microsoft.com/office/powerpoint/2010/main" val="264749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Remedy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Service credits</a:t>
            </a:r>
          </a:p>
          <a:p>
            <a:pPr lvl="1"/>
            <a:r>
              <a:rPr lang="en-US" sz="4000" dirty="0">
                <a:sym typeface="Wingdings" pitchFamily="2" charset="2"/>
              </a:rPr>
              <a:t>Monetary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Objective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Incentive</a:t>
            </a:r>
            <a:endParaRPr lang="en-US" sz="4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864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Remedy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Termination right</a:t>
            </a:r>
          </a:p>
          <a:p>
            <a:pPr lvl="1"/>
            <a:r>
              <a:rPr lang="en-US" sz="4000" dirty="0">
                <a:sym typeface="Wingdings" pitchFamily="2" charset="2"/>
              </a:rPr>
              <a:t>Chronic failures</a:t>
            </a:r>
          </a:p>
          <a:p>
            <a:pPr lvl="1"/>
            <a:r>
              <a:rPr lang="en-US" sz="4000" dirty="0">
                <a:sym typeface="Wingdings" pitchFamily="2" charset="2"/>
              </a:rPr>
              <a:t>Transition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90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Recap – Evaluating an SLA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Binding, no unilateral modification?</a:t>
            </a:r>
          </a:p>
          <a:p>
            <a:r>
              <a:rPr lang="en-US" sz="3200" dirty="0" smtClean="0"/>
              <a:t>Structure</a:t>
            </a:r>
          </a:p>
          <a:p>
            <a:pPr lvl="1"/>
            <a:r>
              <a:rPr lang="en-US" sz="3200" dirty="0" smtClean="0"/>
              <a:t>What is being measured?</a:t>
            </a:r>
          </a:p>
          <a:p>
            <a:pPr lvl="2"/>
            <a:r>
              <a:rPr lang="en-US" sz="3200" dirty="0" smtClean="0"/>
              <a:t>Availability</a:t>
            </a:r>
          </a:p>
          <a:p>
            <a:pPr lvl="2"/>
            <a:r>
              <a:rPr lang="en-US" sz="3200" dirty="0" smtClean="0"/>
              <a:t>Performance</a:t>
            </a:r>
          </a:p>
          <a:p>
            <a:pPr lvl="2"/>
            <a:r>
              <a:rPr lang="en-US" sz="3200" dirty="0" smtClean="0"/>
              <a:t>Technical support</a:t>
            </a:r>
          </a:p>
          <a:p>
            <a:pPr lvl="1"/>
            <a:r>
              <a:rPr lang="en-US" sz="3200" dirty="0" smtClean="0"/>
              <a:t>Metrics – objective</a:t>
            </a:r>
          </a:p>
          <a:p>
            <a:pPr lvl="1"/>
            <a:r>
              <a:rPr lang="en-US" sz="3200" dirty="0" smtClean="0"/>
              <a:t>Remedy</a:t>
            </a:r>
          </a:p>
          <a:p>
            <a:pPr lvl="2"/>
            <a:r>
              <a:rPr lang="en-US" sz="3200" dirty="0" smtClean="0"/>
              <a:t>Credits</a:t>
            </a:r>
          </a:p>
          <a:p>
            <a:pPr lvl="2"/>
            <a:r>
              <a:rPr lang="en-US" sz="3200" dirty="0" smtClean="0"/>
              <a:t>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Categories of agreements</a:t>
            </a:r>
          </a:p>
          <a:p>
            <a:pPr lvl="1"/>
            <a:r>
              <a:rPr lang="en-US" sz="3600" dirty="0" smtClean="0"/>
              <a:t>Hosting</a:t>
            </a:r>
          </a:p>
          <a:p>
            <a:pPr lvl="1"/>
            <a:r>
              <a:rPr lang="en-US" sz="3600" dirty="0" smtClean="0"/>
              <a:t>Cloud computing –ASP</a:t>
            </a:r>
            <a:r>
              <a:rPr lang="en-US" sz="3600" dirty="0"/>
              <a:t>, software-as-service</a:t>
            </a:r>
            <a:endParaRPr lang="en-US" sz="3600" dirty="0" smtClean="0"/>
          </a:p>
          <a:p>
            <a:pPr lvl="1"/>
            <a:r>
              <a:rPr lang="en-US" sz="3600" dirty="0" smtClean="0"/>
              <a:t>Network connectivity</a:t>
            </a:r>
          </a:p>
          <a:p>
            <a:pPr lvl="1"/>
            <a:r>
              <a:rPr lang="en-US" sz="3600" dirty="0" smtClean="0"/>
              <a:t>Technical support/maintenance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722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Library/Law School agreements</a:t>
            </a:r>
          </a:p>
          <a:p>
            <a:pPr lvl="1"/>
            <a:r>
              <a:rPr lang="en-US" sz="3200" dirty="0" smtClean="0"/>
              <a:t>Internet connection</a:t>
            </a:r>
          </a:p>
          <a:p>
            <a:pPr lvl="1"/>
            <a:r>
              <a:rPr lang="en-US" sz="3200" dirty="0" smtClean="0"/>
              <a:t>Website hosting</a:t>
            </a:r>
          </a:p>
          <a:p>
            <a:pPr lvl="1"/>
            <a:r>
              <a:rPr lang="en-US" sz="3200" dirty="0" smtClean="0"/>
              <a:t>ILS hosting/maintenance</a:t>
            </a:r>
          </a:p>
          <a:p>
            <a:pPr lvl="1"/>
            <a:r>
              <a:rPr lang="en-US" sz="3200" dirty="0" smtClean="0"/>
              <a:t>Course management system hosting/support</a:t>
            </a:r>
          </a:p>
          <a:p>
            <a:pPr lvl="1"/>
            <a:r>
              <a:rPr lang="en-US" sz="3200" dirty="0" smtClean="0"/>
              <a:t>Lecture capture</a:t>
            </a:r>
          </a:p>
          <a:p>
            <a:pPr lvl="1"/>
            <a:r>
              <a:rPr lang="en-US" sz="3200" dirty="0" smtClean="0"/>
              <a:t>Server maintenance/support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11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Are SLAs negotiable?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Often they are</a:t>
            </a:r>
          </a:p>
          <a:p>
            <a:r>
              <a:rPr lang="en-US" sz="3600" dirty="0" smtClean="0"/>
              <a:t>If not…</a:t>
            </a:r>
          </a:p>
          <a:p>
            <a:pPr lvl="1"/>
            <a:r>
              <a:rPr lang="en-US" sz="3600" dirty="0" smtClean="0"/>
              <a:t>Is it worth the price?</a:t>
            </a:r>
          </a:p>
          <a:p>
            <a:pPr lvl="1"/>
            <a:r>
              <a:rPr lang="en-US" sz="3600" dirty="0" smtClean="0"/>
              <a:t>Does it signal a problem with the service provider?</a:t>
            </a:r>
          </a:p>
          <a:p>
            <a:r>
              <a:rPr lang="en-US" sz="3600" dirty="0" smtClean="0"/>
              <a:t>Ask to see SLA early in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617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an SLA?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>
            <a:noAutofit/>
          </a:bodyPr>
          <a:lstStyle/>
          <a:p>
            <a:endParaRPr lang="en-US" sz="3600" u="sng" dirty="0" smtClean="0"/>
          </a:p>
          <a:p>
            <a:r>
              <a:rPr lang="en-US" sz="3600" u="sng" dirty="0" smtClean="0"/>
              <a:t>SLA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/>
          <a:p>
            <a:r>
              <a:rPr lang="en-US" sz="3600" dirty="0" smtClean="0"/>
              <a:t>Certainty </a:t>
            </a:r>
          </a:p>
          <a:p>
            <a:r>
              <a:rPr lang="en-US" sz="3600" dirty="0" smtClean="0"/>
              <a:t>Immediacy</a:t>
            </a:r>
          </a:p>
          <a:p>
            <a:r>
              <a:rPr lang="en-US" sz="3600" dirty="0" smtClean="0"/>
              <a:t>Incentive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</p:spPr>
        <p:txBody>
          <a:bodyPr>
            <a:noAutofit/>
          </a:bodyPr>
          <a:lstStyle/>
          <a:p>
            <a:endParaRPr lang="en-US" sz="3600" u="sng" dirty="0" smtClean="0"/>
          </a:p>
          <a:p>
            <a:r>
              <a:rPr lang="en-US" sz="3600" u="sng" dirty="0" smtClean="0"/>
              <a:t>No SLA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Uncertainty </a:t>
            </a:r>
          </a:p>
          <a:p>
            <a:r>
              <a:rPr lang="en-US" sz="3600" dirty="0" smtClean="0"/>
              <a:t>Delay</a:t>
            </a:r>
          </a:p>
          <a:p>
            <a:r>
              <a:rPr lang="en-US" sz="3600" dirty="0" smtClean="0"/>
              <a:t>Cost of Litigation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36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Other incentives?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Reputation</a:t>
            </a:r>
          </a:p>
          <a:p>
            <a:r>
              <a:rPr lang="en-US" sz="4400" dirty="0" smtClean="0"/>
              <a:t>Renewal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49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Bones of an SLA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What is being measured?</a:t>
            </a:r>
          </a:p>
          <a:p>
            <a:pPr marL="1371600" lvl="2" indent="-731520"/>
            <a:r>
              <a:rPr lang="en-US" sz="3600" dirty="0" smtClean="0"/>
              <a:t>Availability, performance, support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How is it measured?</a:t>
            </a:r>
          </a:p>
          <a:p>
            <a:pPr marL="1371600" lvl="2" indent="-731520"/>
            <a:r>
              <a:rPr lang="en-US" sz="3600" dirty="0" smtClean="0"/>
              <a:t>Metrics—uptime, etc.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Remedy</a:t>
            </a:r>
          </a:p>
          <a:p>
            <a:pPr marL="1371600" lvl="2" indent="-731520"/>
            <a:r>
              <a:rPr lang="en-US" sz="3600" dirty="0" smtClean="0"/>
              <a:t>Credits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54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First things first…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the SLA part of the signed contract?</a:t>
            </a:r>
          </a:p>
          <a:p>
            <a:r>
              <a:rPr lang="en-US" sz="4000" dirty="0" smtClean="0"/>
              <a:t>How can the SLA be modified?</a:t>
            </a:r>
          </a:p>
          <a:p>
            <a:pPr lvl="1"/>
            <a:r>
              <a:rPr lang="en-US" sz="3600" dirty="0" smtClean="0"/>
              <a:t>“We </a:t>
            </a:r>
            <a:r>
              <a:rPr lang="en-US" sz="3600" dirty="0"/>
              <a:t>reserve the right to change the terms of this </a:t>
            </a:r>
            <a:r>
              <a:rPr lang="en-US" sz="3600" dirty="0" smtClean="0"/>
              <a:t>SLA…”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78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568</TotalTime>
  <Words>662</Words>
  <Application>Microsoft Office PowerPoint</Application>
  <PresentationFormat>On-screen Show (4:3)</PresentationFormat>
  <Paragraphs>176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Thatch</vt:lpstr>
      <vt:lpstr>Service Level Agreements: Evaluating and Negotiating Law School Technology SLAs</vt:lpstr>
      <vt:lpstr>What is an SLA?</vt:lpstr>
      <vt:lpstr>Examples</vt:lpstr>
      <vt:lpstr>Examples</vt:lpstr>
      <vt:lpstr>Are SLAs negotiable?</vt:lpstr>
      <vt:lpstr>Why an SLA?</vt:lpstr>
      <vt:lpstr>Other incentives?</vt:lpstr>
      <vt:lpstr>The Bones of an SLA</vt:lpstr>
      <vt:lpstr>First things first…</vt:lpstr>
      <vt:lpstr>Services &amp; Metrics</vt:lpstr>
      <vt:lpstr>Availability, cont’d</vt:lpstr>
      <vt:lpstr>Availability, cont’d</vt:lpstr>
      <vt:lpstr>Availability, cont’d</vt:lpstr>
      <vt:lpstr>Force majeure</vt:lpstr>
      <vt:lpstr>Calculating Service Availability</vt:lpstr>
      <vt:lpstr>Services &amp; Metrics</vt:lpstr>
      <vt:lpstr>Performance, cont’d</vt:lpstr>
      <vt:lpstr>Performance, cont’d</vt:lpstr>
      <vt:lpstr>Provider assumptions</vt:lpstr>
      <vt:lpstr>Services &amp; Metrics</vt:lpstr>
      <vt:lpstr>Technical support</vt:lpstr>
      <vt:lpstr>Technical support</vt:lpstr>
      <vt:lpstr>Technical support</vt:lpstr>
      <vt:lpstr>Technical support</vt:lpstr>
      <vt:lpstr>Sample severity levels</vt:lpstr>
      <vt:lpstr>Remedy</vt:lpstr>
      <vt:lpstr>Remedy</vt:lpstr>
      <vt:lpstr>Remedy</vt:lpstr>
      <vt:lpstr>Recap – Evaluating an SLA</vt:lpstr>
    </vt:vector>
  </TitlesOfParts>
  <Company>The John Marshall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Level Agreements: Evaluating and Negotiating Law School Technology SLAs</dc:title>
  <dc:creator>pcadmin</dc:creator>
  <cp:lastModifiedBy>pcadmin</cp:lastModifiedBy>
  <cp:revision>50</cp:revision>
  <dcterms:created xsi:type="dcterms:W3CDTF">2013-05-21T22:00:56Z</dcterms:created>
  <dcterms:modified xsi:type="dcterms:W3CDTF">2013-07-02T17:00:15Z</dcterms:modified>
</cp:coreProperties>
</file>